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meisternrw.pages.dev/holzbau-massivbau-technische-unterschiede/" TargetMode="External"/><Relationship Id="rId3" Type="http://schemas.openxmlformats.org/officeDocument/2006/relationships/hyperlink" Target="https://holzmeisternrw.pages.dev/dateien/minimax-efe8d35b7f249aac26a8224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oder Massivbau: technische Unterschiede, die Ihr Vorhaben spürbar beeinflussen · Erklärende Präsentation</a:t>
            </a:r>
          </a:p>
        </p:txBody>
      </p:sp>
      <p:sp>
        <p:nvSpPr>
          <p:cNvPr id="3" name="Content Placeholder 2"/>
          <p:cNvSpPr>
            <a:spLocks noGrp="1"/>
          </p:cNvSpPr>
          <p:nvPr>
            <p:ph idx="1"/>
          </p:nvPr>
        </p:nvSpPr>
        <p:spPr/>
        <p:txBody>
          <a:bodyPr/>
          <a:lstStyle/>
          <a:p>
            <a:r>
              <a:t>Überblick: Holzbau oder Massivbau ist keine reine Geschmacksfrage, sondern eine technische Entscheidung, die von Statik, Nutzung, Schallschutz, Bauzeit und Bestand abhängt. Wer besonders einen Anbau, eine Aufstockung oder ein neues Bauteil plant, sollte die Bauweisen deshalb frühzeitig anhand des eigenen Vorhabens vergleichen. Der folgende Leitfaden ordnet die wichtigsten Unterschiede und zeigt, welche Fragen vor einer konkreten Planung geklärt werden sollten. Weitere technische Einordnungen bietet der [Ratgeber zu Holzbau und Massivbau](https://holzmeisternrw.pages.dev/holzbau-massivbau-technische-unterschiede/).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Bauweise passt zu welchem Nutzungsprofil?</a:t>
            </a:r>
          </a:p>
        </p:txBody>
      </p:sp>
      <p:sp>
        <p:nvSpPr>
          <p:cNvPr id="3" name="Content Placeholder 2"/>
          <p:cNvSpPr>
            <a:spLocks noGrp="1"/>
          </p:cNvSpPr>
          <p:nvPr>
            <p:ph idx="1"/>
          </p:nvPr>
        </p:nvSpPr>
        <p:spPr/>
        <p:txBody>
          <a:bodyPr/>
          <a:lstStyle/>
          <a:p>
            <a:pPr>
              <a:defRPr sz="1800"/>
            </a:pPr>
            <a:r>
              <a:t>Massive Bauteile aus Mauerwerk oder Beton können mehr Wärme zwischenspeichern als leichte Holzkonstruktionen. Das ist vor allem relevant, wenn Räume tagsüber starker Sonneneinstrahlung ausgesetzt sind oder nachts langsam auskühlen sollen. Holzrahmenbauteile reagieren dagegen tendenziell schneller auf Heizimpulse. Für kurz genutzte Räume kann diese Reaktionsgeschwindigkeit angenehm sein; bei dauerhaft beheizten Räumen kann die Speicherwirkung massiver Bauteile zum Vorteil werden. Entscheidend sind neben den Nutzungszeiten auch die Lage im Gebäude und die Dämmebene. Sie beeinflusst, welcher Anteil der Speichermasse tatsächlich auf das Raumklima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Bauweise passt zu welchem Nutzungsprofil?</a:t>
            </a:r>
          </a:p>
        </p:txBody>
      </p:sp>
      <p:sp>
        <p:nvSpPr>
          <p:cNvPr id="3" name="Content Placeholder 2"/>
          <p:cNvSpPr>
            <a:spLocks noGrp="1"/>
          </p:cNvSpPr>
          <p:nvPr>
            <p:ph idx="1"/>
          </p:nvPr>
        </p:nvSpPr>
        <p:spPr/>
        <p:txBody>
          <a:bodyPr/>
          <a:lstStyle/>
          <a:p>
            <a:pPr>
              <a:defRPr sz="1800"/>
            </a:pPr>
            <a:r>
              <a:t> wirkt.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wichtig sind Schallschutz und Aufbau der Wand?</a:t>
            </a:r>
          </a:p>
        </p:txBody>
      </p:sp>
      <p:sp>
        <p:nvSpPr>
          <p:cNvPr id="3" name="Content Placeholder 2"/>
          <p:cNvSpPr>
            <a:spLocks noGrp="1"/>
          </p:cNvSpPr>
          <p:nvPr>
            <p:ph idx="1"/>
          </p:nvPr>
        </p:nvSpPr>
        <p:spPr/>
        <p:txBody>
          <a:bodyPr/>
          <a:lstStyle/>
          <a:p>
            <a:pPr>
              <a:defRPr sz="1800"/>
            </a:pPr>
            <a:r>
              <a:t>Im Holzbau hängt der Schallschutz stärker vom vollständigen Wandaufbau ab. Beplankung, Hohlraumdämmung, Vorsatzschale und Bauteilverbindung müssen zusammenpassen. Lage, Masse und Entkopplung der Schichten beeinflussen das Ergebnis. Eine einfache Massivwand erreicht bereits durch ihr Gewicht eine gewisse Schalldämmung. Wer im Holzbau guten Schallschutz plant, sollte die entsprechenden Anforderungen deshalb von Anfang an berücksichtigen. Nachträgliche Änderungen betreffen häufig mehrere Schichten und damit mehr als nur eine einzelne Bekleidung.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Rolle spielen Bauzeit und Vorfertigung?</a:t>
            </a:r>
          </a:p>
        </p:txBody>
      </p:sp>
      <p:sp>
        <p:nvSpPr>
          <p:cNvPr id="3" name="Content Placeholder 2"/>
          <p:cNvSpPr>
            <a:spLocks noGrp="1"/>
          </p:cNvSpPr>
          <p:nvPr>
            <p:ph idx="1"/>
          </p:nvPr>
        </p:nvSpPr>
        <p:spPr/>
        <p:txBody>
          <a:bodyPr/>
          <a:lstStyle/>
          <a:p>
            <a:pPr>
              <a:defRPr sz="1800"/>
            </a:pPr>
            <a:r>
              <a:t>Holzbauteile lassen sich in der Werkstatt weitgehend vorfertigen und anschließend auf der Baustelle in wenigen Tagen montieren. Das verkürzt die wetterabhängige Bauphase und kann Belastungen für Grundstück und Nachbarschaft reduzieren. Beim Massivbau ist die Bauzeit stärker durch Schalung, Trocknung und Aushärten geprägt. Ob eine Bauweise schneller fertig wird, hängt jedoch auch vom Umfang, der Vorplanung und der Verfügbarkeit der Fachbetriebe ab. Entscheidend ist daher nicht allein die verkürzte Montagezeit, sondern die Passung zur gesamten Planungs- und Ausführungsphase.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ist bei Aufstockungen und anderen Eingriffen in den Bestand zu prüfen?</a:t>
            </a:r>
          </a:p>
        </p:txBody>
      </p:sp>
      <p:sp>
        <p:nvSpPr>
          <p:cNvPr id="3" name="Content Placeholder 2"/>
          <p:cNvSpPr>
            <a:spLocks noGrp="1"/>
          </p:cNvSpPr>
          <p:nvPr>
            <p:ph idx="1"/>
          </p:nvPr>
        </p:nvSpPr>
        <p:spPr/>
        <p:txBody>
          <a:bodyPr/>
          <a:lstStyle/>
          <a:p>
            <a:pPr>
              <a:defRPr sz="1800"/>
            </a:pPr>
            <a:r>
              <a:t>Bei einer Aufstockung oder einem Anbau entscheidet zunächst die Tragfähigkeit des vorhandenen Gebäudes. Holzbauteile bringen bei gleicher Tragfähigkeit generally weniger Eigenlast mit als Massivbauteile. Das kann auf bestehenden Geschossdecken hilfreich sein, weil weniger Verstärkungen erforderlich sind. Andererseits benötigen Anschlüsse an den Bestand besondere Aufmerksamkeit, da Holz andere Toleranzen als Mauerwerk oder Beton aufweist. Zu prüfen sind insbesondere Deckentragfähigkeit, Aufbauhöhen, Anschlusshöhen, Geländeverlauf, Zustand vorhandener Bauteile sowie gegebenenfalls erforderliche Verstärkungen oder Lastumlagerungen. Die [technisc</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ist bei Aufstockungen und anderen Eingriffen in den Bestand zu prüfen?</a:t>
            </a:r>
          </a:p>
        </p:txBody>
      </p:sp>
      <p:sp>
        <p:nvSpPr>
          <p:cNvPr id="3" name="Content Placeholder 2"/>
          <p:cNvSpPr>
            <a:spLocks noGrp="1"/>
          </p:cNvSpPr>
          <p:nvPr>
            <p:ph idx="1"/>
          </p:nvPr>
        </p:nvSpPr>
        <p:spPr/>
        <p:txBody>
          <a:bodyPr/>
          <a:lstStyle/>
          <a:p>
            <a:pPr>
              <a:defRPr sz="1800"/>
            </a:pPr>
            <a:r>
              <a:t>he Übersicht zu den Bauweisen](https://holzmeisternrw.pages.dev/holzbau-massivbau-technische-unterschiede/) bietet dafür eine strukturierte Grundlage.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Fragen sollten vor der Bauweisentscheidung geklärt sein?</a:t>
            </a:r>
          </a:p>
        </p:txBody>
      </p:sp>
      <p:sp>
        <p:nvSpPr>
          <p:cNvPr id="3" name="Content Placeholder 2"/>
          <p:cNvSpPr>
            <a:spLocks noGrp="1"/>
          </p:cNvSpPr>
          <p:nvPr>
            <p:ph idx="1"/>
          </p:nvPr>
        </p:nvSpPr>
        <p:spPr/>
        <p:txBody>
          <a:bodyPr/>
          <a:lstStyle/>
          <a:p>
            <a:pPr>
              <a:defRPr sz="1800"/>
            </a:pPr>
            <a:r>
              <a:t>Vor einer verbindlichen Entscheidung helfen klare Projektangaben: Wird ein Anbau, eine Aufstockung oder ein einzelnes Bauteil geplant? Welche Nutzung und welche Zeiten sind relevant? Welche Anforderungen an Schall- und Wärmeschutz bestehen? Wie sind der Zustand und die Konstruktion des Bestands? Welche Schnittstellen bestehen zwischen Hülle und Haustechnik? Außerdem sind Genehmigungspflicht, Anforderungen der örtlichen Landesbauordnung und die Verfügbarkeit geeigneter Fachbetriebe zu berücksichtigen. Es gibt nicht automatisch die bessere Bauweise. Sinnvoll ist ein Vergleich, der die Prioritäten des Vorhabens mit den technischen Eigenschaften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Fragen sollten vor der Bauweisentscheidung geklärt sein?</a:t>
            </a:r>
          </a:p>
        </p:txBody>
      </p:sp>
      <p:sp>
        <p:nvSpPr>
          <p:cNvPr id="3" name="Content Placeholder 2"/>
          <p:cNvSpPr>
            <a:spLocks noGrp="1"/>
          </p:cNvSpPr>
          <p:nvPr>
            <p:ph idx="1"/>
          </p:nvPr>
        </p:nvSpPr>
        <p:spPr/>
        <p:txBody>
          <a:bodyPr/>
          <a:lstStyle/>
          <a:p>
            <a:pPr>
              <a:defRPr sz="1800"/>
            </a:pPr>
            <a:r>
              <a:t>und den Bedingungen vor Ort abgleicht.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Holzbau oder Massivbau: technische Unterschiede, die Ihr Vorhaben spürbar beeinflussen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