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meisternrw.pages.dev/werkvertrag-holzbauleistungen-bausteine/" TargetMode="External"/><Relationship Id="rId3" Type="http://schemas.openxmlformats.org/officeDocument/2006/relationships/hyperlink" Target="https://holzmeisternrw.pages.dev/dateien/minimax-bf7d3f3909cdf105a54467de/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Werkvertrag für Holzbauleistungen: Diese Bausteine gehören hinein · Erklärende Präsentation</a:t>
            </a:r>
          </a:p>
        </p:txBody>
      </p:sp>
      <p:sp>
        <p:nvSpPr>
          <p:cNvPr id="3" name="Content Placeholder 2"/>
          <p:cNvSpPr>
            <a:spLocks noGrp="1"/>
          </p:cNvSpPr>
          <p:nvPr>
            <p:ph idx="1"/>
          </p:nvPr>
        </p:nvSpPr>
        <p:spPr/>
        <p:txBody>
          <a:bodyPr/>
          <a:lstStyle/>
          <a:p>
            <a:r>
              <a:t>Überblick: Holzbauleistungen werden erst dann planbar, wenn nicht nur Material und Preis, sondern auch das gewünschte Ergebnis und die Rahmenbedingungen der Ausführung feststehen. Der folgende Leitfaden übersetzt den vertraglichen Ratgeber in eine konkrete Prüfroutine für die Vorbereitung einer Beauftragung. Er unterstützt dabei, Leistungsumfang, Annahmen, Abnahme und Nachträge frühzeitig zu durchdenken, ohne technische oder rechtliche Prüfungen am konkreten Objekt zu ersetzen.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gewünschte Ergebnis präzise beschreiben</a:t>
            </a:r>
          </a:p>
        </p:txBody>
      </p:sp>
      <p:sp>
        <p:nvSpPr>
          <p:cNvPr id="3" name="Content Placeholder 2"/>
          <p:cNvSpPr>
            <a:spLocks noGrp="1"/>
          </p:cNvSpPr>
          <p:nvPr>
            <p:ph idx="1"/>
          </p:nvPr>
        </p:nvSpPr>
        <p:spPr/>
        <p:txBody>
          <a:bodyPr/>
          <a:lstStyle/>
          <a:p>
            <a:pPr>
              <a:defRPr sz="1800"/>
            </a:pPr>
            <a:r>
              <a:t>Beginnen Sie mit einem Satz, der das Bauziel aus Sicht der nutzenden Person beschreibt. Statt „Dachausbau“ oder „Holzterrasse“ sollte beispielsweise klarstehen, welcher Raum oder welches Bauteil in welchem Zustand entstehen soll. Ergänzen Sie Maße, Geschosslage, Nutzung und die Anforderungen an Öffnungen, Leitungsführungen sowie Anschlüsse an bestehende Wände, Decken oder Dächer. Halten Sie außerdem fest, welche sichtbaren und unsichtbaren Bauteile zum Auftrag gehören. Diese Beschreibung ist die Grundlage für vergleichbare Angebote: Erst wenn mehrere Angebote denselben Leistungsumfang und dieselben Annahmen zugrunde legen, lassen sie sich sin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gewünschte Ergebnis präzise beschreiben</a:t>
            </a:r>
          </a:p>
        </p:txBody>
      </p:sp>
      <p:sp>
        <p:nvSpPr>
          <p:cNvPr id="3" name="Content Placeholder 2"/>
          <p:cNvSpPr>
            <a:spLocks noGrp="1"/>
          </p:cNvSpPr>
          <p:nvPr>
            <p:ph idx="1"/>
          </p:nvPr>
        </p:nvSpPr>
        <p:spPr/>
        <p:txBody>
          <a:bodyPr/>
          <a:lstStyle/>
          <a:p>
            <a:pPr>
              <a:defRPr sz="1800"/>
            </a:pPr>
            <a:r>
              <a:t>nvoll gegenüberstellen.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Ausbaugrad und Bestand eindeutig abgrenzen</a:t>
            </a:r>
          </a:p>
        </p:txBody>
      </p:sp>
      <p:sp>
        <p:nvSpPr>
          <p:cNvPr id="3" name="Content Placeholder 2"/>
          <p:cNvSpPr>
            <a:spLocks noGrp="1"/>
          </p:cNvSpPr>
          <p:nvPr>
            <p:ph idx="1"/>
          </p:nvPr>
        </p:nvSpPr>
        <p:spPr/>
        <p:txBody>
          <a:bodyPr/>
          <a:lstStyle/>
          <a:p>
            <a:pPr>
              <a:defRPr sz="1800"/>
            </a:pPr>
            <a:r>
              <a:t>Ein weiterer zentraler Punkt ist der Ausbaugrad. Geben Sie an, ob nur die Tragkonstruktion, eine bestimmte Ausbaustufe oder ein weitgehend bezugsfertiges Ergebnis vereinbart wird. Fenster, Dämmung, Oberflächen, Installationen, Bodenbeläge und ähnliche Leistungen sollten einzeln benannt sein. Beschreiben Sie zudem die erwartete Beschaffenheit des vorhandenen Bauwerks und die Grenzen der Prüfung. Wird berücksichtigt, dass neben der Sichtprüfung auch verdeckte Baustellenbestandteile untersucht werden können, schafft dies Klarheit. Für erst während der Ausführung sichtbare Mängel ist eine Regelung wichtig, die Annahmen, Prüfungen, Sicherung, Rück</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Ausbaugrad und Bestand eindeutig abgrenzen</a:t>
            </a:r>
          </a:p>
        </p:txBody>
      </p:sp>
      <p:sp>
        <p:nvSpPr>
          <p:cNvPr id="3" name="Content Placeholder 2"/>
          <p:cNvSpPr>
            <a:spLocks noGrp="1"/>
          </p:cNvSpPr>
          <p:nvPr>
            <p:ph idx="1"/>
          </p:nvPr>
        </p:nvSpPr>
        <p:spPr/>
        <p:txBody>
          <a:bodyPr/>
          <a:lstStyle/>
          <a:p>
            <a:pPr>
              <a:defRPr sz="1800"/>
            </a:pPr>
            <a:r>
              <a:t>bau und Entsorgung betrifft.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Material und Umfeld durchdachen</a:t>
            </a:r>
          </a:p>
        </p:txBody>
      </p:sp>
      <p:sp>
        <p:nvSpPr>
          <p:cNvPr id="3" name="Content Placeholder 2"/>
          <p:cNvSpPr>
            <a:spLocks noGrp="1"/>
          </p:cNvSpPr>
          <p:nvPr>
            <p:ph idx="1"/>
          </p:nvPr>
        </p:nvSpPr>
        <p:spPr/>
        <p:txBody>
          <a:bodyPr/>
          <a:lstStyle/>
          <a:p>
            <a:pPr>
              <a:defRPr sz="1800"/>
            </a:pPr>
            <a:r>
              <a:t>Materialangaben allein beschreiben eine Holzbauteil-Lösung noch nicht vollständig. Je nach Projekt gehören Gründung, Unterkonstruktion, Anschlüsse, Verbindungsmittel und konstruktiver Holzschutz zum Leistungsergebnis. erfassen Sie deshalb Holzart, Sortierklasse, gewünschte Querschnitte und verwendete Plattenwerkstoffe sowie Angaben zur Oberflächenbehandlung und zum Vormontagegrad. Auch die Ausführungsumgebung beeinflusst den Aufwand: Zufahrt, Kranstandort, Lagerfläche und Transportwege durch das Gebäude sollten geklärt sein. Für Arbeiten in einem weiter genutzten Objekt lassen sich Staub, Lärm und Sicherung vorab berücksichtigen. Bauzeit, Wit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Material und Umfeld durchdachen</a:t>
            </a:r>
          </a:p>
        </p:txBody>
      </p:sp>
      <p:sp>
        <p:nvSpPr>
          <p:cNvPr id="3" name="Content Placeholder 2"/>
          <p:cNvSpPr>
            <a:spLocks noGrp="1"/>
          </p:cNvSpPr>
          <p:nvPr>
            <p:ph idx="1"/>
          </p:nvPr>
        </p:nvSpPr>
        <p:spPr/>
        <p:txBody>
          <a:bodyPr/>
          <a:lstStyle/>
          <a:p>
            <a:pPr>
              <a:defRPr sz="1800"/>
            </a:pPr>
            <a:r>
              <a:t>terungsfenster und ein möglicher Ausweichplan ergänzen die praktische Planung.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Abnahme, Restleistungen und Nachträge vorbereiten</a:t>
            </a:r>
          </a:p>
        </p:txBody>
      </p:sp>
      <p:sp>
        <p:nvSpPr>
          <p:cNvPr id="3" name="Content Placeholder 2"/>
          <p:cNvSpPr>
            <a:spLocks noGrp="1"/>
          </p:cNvSpPr>
          <p:nvPr>
            <p:ph idx="1"/>
          </p:nvPr>
        </p:nvSpPr>
        <p:spPr/>
        <p:txBody>
          <a:bodyPr/>
          <a:lstStyle/>
          <a:p>
            <a:pPr>
              <a:defRPr sz="1800"/>
            </a:pPr>
            <a:r>
              <a:t>Legen Sie fest, wann die Leistung als fertig gilt, wie die gemeinsame Begehung abläuft und welche Unterlagen zum Abschluss bereitgestellt werden. Im Abnahmeprotokoll sollten erkannte Abweichungen, zu beanstandende Punkte und die vereinbarten Friften nachvollziehbar sein. Restleistungen und geringfügige Abweichungen benötigen eine klare Einordnung, damit offene Arbeiten nicht mit Mängeln verwechselt werden. Auch die Vergütung sollte früh beschrieben sein: Pauschal- oder Einheitspreis, Materialumfang sowie der Anteil für Planung, Aufmaß und Nachweise. Für Nachträge empfiehlt sich eine eindeutige Abfolge aus Anzeige, Prüfung und schriftlicher Fr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Abnahme, Restleistungen und Nachträge vorbereiten</a:t>
            </a:r>
          </a:p>
        </p:txBody>
      </p:sp>
      <p:sp>
        <p:nvSpPr>
          <p:cNvPr id="3" name="Content Placeholder 2"/>
          <p:cNvSpPr>
            <a:spLocks noGrp="1"/>
          </p:cNvSpPr>
          <p:nvPr>
            <p:ph idx="1"/>
          </p:nvPr>
        </p:nvSpPr>
        <p:spPr/>
        <p:txBody>
          <a:bodyPr/>
          <a:lstStyle/>
          <a:p>
            <a:pPr>
              <a:defRPr sz="1800"/>
            </a:pPr>
            <a:r>
              <a:t>eigabe. Ein nach Baufortschritt oder Abnahme geregelter Zahlungsplan schafft zusätzliche Transparenz.</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Gewährleistung und abschließende Kontrolle</a:t>
            </a:r>
          </a:p>
        </p:txBody>
      </p:sp>
      <p:sp>
        <p:nvSpPr>
          <p:cNvPr id="3" name="Content Placeholder 2"/>
          <p:cNvSpPr>
            <a:spLocks noGrp="1"/>
          </p:cNvSpPr>
          <p:nvPr>
            <p:ph idx="1"/>
          </p:nvPr>
        </p:nvSpPr>
        <p:spPr/>
        <p:txBody>
          <a:bodyPr/>
          <a:lstStyle/>
          <a:p>
            <a:pPr>
              <a:defRPr sz="1800"/>
            </a:pPr>
            <a:r>
              <a:t>Holzkonstruktionen benötigen regelmäßige Sichtprüfungen und eineangemessene Pflege, weil Feuchte und Nutzung die Bauteile beanspruchen. Im Vertrag sollten daher Laufzeit, Beginn der Verjährung und die Abgrenzung zwischenbauwerkbedingten und pflege- oder wartungsbedingten Veränderungen geregelt sein. Pflege- und Wartungshinweise können bei der Übergabe schriftlich festgehalten werden. Vor der Unterschrift bietet sich ein kurzer Abschlusscheck an: Ist das Bauziel verständlich beschrieben? Sind Ausbaugrad, Bestandsannahmen, Material, Konstruktion und Anschlüsse festgelegt? Sind Zugang, Bauzeit, Abnahme, Vergütung, Nachträge und Gewährleistung ge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Gewährleistung und abschließende Kontrolle</a:t>
            </a:r>
          </a:p>
        </p:txBody>
      </p:sp>
      <p:sp>
        <p:nvSpPr>
          <p:cNvPr id="3" name="Content Placeholder 2"/>
          <p:cNvSpPr>
            <a:spLocks noGrp="1"/>
          </p:cNvSpPr>
          <p:nvPr>
            <p:ph idx="1"/>
          </p:nvPr>
        </p:nvSpPr>
        <p:spPr/>
        <p:txBody>
          <a:bodyPr/>
          <a:lstStyle/>
          <a:p>
            <a:pPr>
              <a:defRPr sz="1800"/>
            </a:pPr>
            <a:r>
              <a:t>regelt? Falls einzelne Punkte offen sind, lassen Sie sie vor der Beauftragung klären. Die genannten Bausteine sind dabei eine praktische Vorbereitungshilfe; technische und rechtliche Anforderungen müssen weiterhin am konkreten Gebäude und Grundstück geprüft werden.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Werkvertrag für Holzbauleistungen: Diese Bausteine gehören hinein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