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meisternrw.pages.dev/lebensdauer-pflege-holz-aussenbereich/" TargetMode="External"/><Relationship Id="rId3" Type="http://schemas.openxmlformats.org/officeDocument/2006/relationships/hyperlink" Target="https://holzmeisternrw.pages.dev/dateien/minimax-7702fb38ff1980f0c4d3dbca/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Lebensdauer und Pflege von Holz im Außenbereich: Was Fassade, Terrasse und Überdachung tatsächlich brauchen · Erklärende Präsentation</a:t>
            </a:r>
          </a:p>
        </p:txBody>
      </p:sp>
      <p:sp>
        <p:nvSpPr>
          <p:cNvPr id="3" name="Content Placeholder 2"/>
          <p:cNvSpPr>
            <a:spLocks noGrp="1"/>
          </p:cNvSpPr>
          <p:nvPr>
            <p:ph idx="1"/>
          </p:nvPr>
        </p:nvSpPr>
        <p:spPr/>
        <p:txBody>
          <a:bodyPr/>
          <a:lstStyle/>
          <a:p>
            <a:r>
              <a:t>Überblick: Holz im Außenbereich braucht den richtigen Start: Die Wahl der Holzart, eine durchdachte Konstruktion und der passende Einsatzort entscheiden maßgeblich darüber, wie widerstandsfähig Fassade, Terrasse oder Überdachung auf Dauer sind. Dieser Ratgeber zeigt, welche Eigenschaften verschiedene Holzarten mitbringen, wie sich Dauerhaftigkeitsklassen einordnen lassen und woher die häufigsten Fehler bei Planung und Ausführung stammen.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Natürliche Dauerhaftigkeit: Was die Resistenzklassen aussagen</a:t>
            </a:r>
          </a:p>
        </p:txBody>
      </p:sp>
      <p:sp>
        <p:nvSpPr>
          <p:cNvPr id="3" name="Content Placeholder 2"/>
          <p:cNvSpPr>
            <a:spLocks noGrp="1"/>
          </p:cNvSpPr>
          <p:nvPr>
            <p:ph idx="1"/>
          </p:nvPr>
        </p:nvSpPr>
        <p:spPr/>
        <p:txBody>
          <a:bodyPr/>
          <a:lstStyle/>
          <a:p>
            <a:pPr>
              <a:defRPr sz="1800"/>
            </a:pPr>
            <a:r>
              <a:t>Die DIN EN 350 teilt Holzarten in Resistenzklassen von 1 (sehr dauerhaft) bis 5 (nicht dauerhaft) ein. Diese Einstufung bezieht sich auf die natürliche Widerstandsfähigkeit gegen holzzerstörende Organismen wie Pilze und Insekten – ohne chemische Behandlung. Heimische Hölzer wie Eiche und Lärche erreichen Klasse 3 bis 4 und eignen sich für geschützte Anwendungen. Tropische Arten wie Bangkirai oder Garapa liegen oft in Klasse 2, sind aber in der Anschaffung deutlich teurer. Wer die Klasse kennt, kann abschätzen, welchen Schutz ein Bauteil zusätzlich braucht – und wo eineholzart langfristig überdimensioniert wäre. Wichtig: Die Resistenzklasse gi</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Natürliche Dauerhaftigkeit: Was die Resistenzklassen aussagen</a:t>
            </a:r>
          </a:p>
        </p:txBody>
      </p:sp>
      <p:sp>
        <p:nvSpPr>
          <p:cNvPr id="3" name="Content Placeholder 2"/>
          <p:cNvSpPr>
            <a:spLocks noGrp="1"/>
          </p:cNvSpPr>
          <p:nvPr>
            <p:ph idx="1"/>
          </p:nvPr>
        </p:nvSpPr>
        <p:spPr/>
        <p:txBody>
          <a:bodyPr/>
          <a:lstStyle/>
          <a:p>
            <a:pPr>
              <a:defRPr sz="1800"/>
            </a:pPr>
            <a:r>
              <a:t>lt für das Kernholz; Splintholz jeder Art ist grundsätzlich anfällig und sollte bei tragenden oder bewitterten Bauteilen nicht verwendet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Heimische Alternativen clever eingesetzt</a:t>
            </a:r>
          </a:p>
        </p:txBody>
      </p:sp>
      <p:sp>
        <p:nvSpPr>
          <p:cNvPr id="3" name="Content Placeholder 2"/>
          <p:cNvSpPr>
            <a:spLocks noGrp="1"/>
          </p:cNvSpPr>
          <p:nvPr>
            <p:ph idx="1"/>
          </p:nvPr>
        </p:nvSpPr>
        <p:spPr/>
        <p:txBody>
          <a:bodyPr/>
          <a:lstStyle/>
          <a:p>
            <a:pPr>
              <a:defRPr sz="1800"/>
            </a:pPr>
            <a:r>
              <a:t>Nicht jede Holzart muss aus Übersee kommen. Douglasie und Lärche aus nachvollziehbarem Anbau in Deutschland oder Europa bieten für viele Anwendungen im Außenbereich eine gute Balance aus Verfügbarkeit, Preis und Dauerhaftigkeit. Beide erreichen ohne Behandlung die Resistenzklasse 3 bis 4 und eignen sich besonders für bewitterte Flächen, wenn der bauliche Schutz stimmt. Bei Terrassendielen und Sichtschutzelementen kommen zunehmend thermisch modifizierte Hölzer hinzu: Durch Hitze-behandlung verändert sich die Zellstruktur so, dass die Feuchtigkeitsaufnahme sinkt. Das verbessert die Dauerhaftigkeit deutlich, macht das Holz aber gleichzeitig sprö</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Heimische Alternativen clever eingesetzt</a:t>
            </a:r>
          </a:p>
        </p:txBody>
      </p:sp>
      <p:sp>
        <p:nvSpPr>
          <p:cNvPr id="3" name="Content Placeholder 2"/>
          <p:cNvSpPr>
            <a:spLocks noGrp="1"/>
          </p:cNvSpPr>
          <p:nvPr>
            <p:ph idx="1"/>
          </p:nvPr>
        </p:nvSpPr>
        <p:spPr/>
        <p:txBody>
          <a:bodyPr/>
          <a:lstStyle/>
          <a:p>
            <a:pPr>
              <a:defRPr sz="1800"/>
            </a:pPr>
            <a:r>
              <a:t>der und teurer. Für die Planung in NRW lohnt es sich, regionale Verfügbarkeit und Lieferzeiten vorab zu prüfen.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Baulicher Holzschutz als erste Verteidigungslinie</a:t>
            </a:r>
          </a:p>
        </p:txBody>
      </p:sp>
      <p:sp>
        <p:nvSpPr>
          <p:cNvPr id="3" name="Content Placeholder 2"/>
          <p:cNvSpPr>
            <a:spLocks noGrp="1"/>
          </p:cNvSpPr>
          <p:nvPr>
            <p:ph idx="1"/>
          </p:nvPr>
        </p:nvSpPr>
        <p:spPr/>
        <p:txBody>
          <a:bodyPr/>
          <a:lstStyle/>
          <a:p>
            <a:pPr>
              <a:defRPr sz="1800"/>
            </a:pPr>
            <a:r>
              <a:t>Unabhängig von der gewählten Holzart gilt: Konstruktiver Schutz steht immer an erster Stelle. Baulicher Holzschutz bedeutet, Feuchtigkeit gar nicht erst dauerhaft an das Holz zu lassen – durch ausreichend Abstand zum Erdreich, kontrollierte Wasserableitung und Hinterlüftung bei vertikalen Flächen. Konkret heißt das: Sockelbereiche freihalten, Stirnseiten schützen, Kontaktflächen zwischen Holz und Metall mit Dichtmaterial trennen. Eine Beschichtung wie Öl oder Lasur ergänzt diesen Schutz, ersetzt ihn aber nicht. Wenn Wasser in Ritzen stehen bleibt oder die Luftzirkulation behindert wird, sinkt die nutzbare Lebensdauer erheblich – oft schneller</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Baulicher Holzschutz als erste Verteidigungslinie</a:t>
            </a:r>
          </a:p>
        </p:txBody>
      </p:sp>
      <p:sp>
        <p:nvSpPr>
          <p:cNvPr id="3" name="Content Placeholder 2"/>
          <p:cNvSpPr>
            <a:spLocks noGrp="1"/>
          </p:cNvSpPr>
          <p:nvPr>
            <p:ph idx="1"/>
          </p:nvPr>
        </p:nvSpPr>
        <p:spPr/>
        <p:txBody>
          <a:bodyPr/>
          <a:lstStyle/>
          <a:p>
            <a:pPr>
              <a:defRPr sz="1800"/>
            </a:pPr>
            <a:r>
              <a:t> als erwartet.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richtige Holzfeuchte beim Einbau</a:t>
            </a:r>
          </a:p>
        </p:txBody>
      </p:sp>
      <p:sp>
        <p:nvSpPr>
          <p:cNvPr id="3" name="Content Placeholder 2"/>
          <p:cNvSpPr>
            <a:spLocks noGrp="1"/>
          </p:cNvSpPr>
          <p:nvPr>
            <p:ph idx="1"/>
          </p:nvPr>
        </p:nvSpPr>
        <p:spPr/>
        <p:txBody>
          <a:bodyPr/>
          <a:lstStyle/>
          <a:p>
            <a:pPr>
              <a:defRPr sz="1800"/>
            </a:pPr>
            <a:r>
              <a:t>Ein Punkt, der bei der Planung leicht übersehen wird: die Holzfeuchte bei der Verarbeitung. Holz passt sich an die Umgebungsfeuchte an – ein Prozess, der bei großflächigem Einsatz wie einer Fassade mehrere Monate dauern kann. Wenn Holz mit zu hoher Feuchte eingebaut wird, treten danach Risse und Verformungen auf, die nicht auf mangelnde Qualität zurückgehen, sondern auf natürliche Dimensionsänderungen. Für offene Konstruktionen wie Pergolen gelten andere Feuchtebereiche als für geschlossene Bauteile. Wer beim Lieferanten oder in den Begleitpapieren nach dem Feuchtegehalt fragt, hat eine bessere Grundlage für die Beurteilung späterer Veränderu</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richtige Holzfeuchte beim Einbau</a:t>
            </a:r>
          </a:p>
        </p:txBody>
      </p:sp>
      <p:sp>
        <p:nvSpPr>
          <p:cNvPr id="3" name="Content Placeholder 2"/>
          <p:cNvSpPr>
            <a:spLocks noGrp="1"/>
          </p:cNvSpPr>
          <p:nvPr>
            <p:ph idx="1"/>
          </p:nvPr>
        </p:nvSpPr>
        <p:spPr/>
        <p:txBody>
          <a:bodyPr/>
          <a:lstStyle/>
          <a:p>
            <a:pPr>
              <a:defRPr sz="1800"/>
            </a:pPr>
            <a:r>
              <a:t>ngen.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Planungsfehler und wie sie sich vermeiden lassen</a:t>
            </a:r>
          </a:p>
        </p:txBody>
      </p:sp>
      <p:sp>
        <p:nvSpPr>
          <p:cNvPr id="3" name="Content Placeholder 2"/>
          <p:cNvSpPr>
            <a:spLocks noGrp="1"/>
          </p:cNvSpPr>
          <p:nvPr>
            <p:ph idx="1"/>
          </p:nvPr>
        </p:nvSpPr>
        <p:spPr/>
        <p:txBody>
          <a:bodyPr/>
          <a:lstStyle/>
          <a:p>
            <a:pPr>
              <a:defRPr sz="1800"/>
            </a:pPr>
            <a:r>
              <a:t>In der Praxis treten bei Holz im Außenbereich immer wieder dieselben Probleme auf: Direkter Kontakt von Holz mit Putz oder Mauerwerk, fehlender Überstand an Dächern, zu geringe Neigung bei Terrassendielen und Unterseiten, die dauerhaft im Spritzwasserbereich liegen. Auch die Wahl des falschen Befestigungsmaterials schadet: Unlegierter Stahl rostet und verursacht braune Verfärbungen, säurehaltige Holzarten wie Eiche reagieren mit unedlen Metallen. Edelstahl und bei einigen Kombinationen auch Aluminium sind hier die bessere Wahl. Eine frühzeitige Abstimmung mit dem ausführenden Betrieb über diese Details spart nachträgliche Korrekturen.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bei der Abnahme und in den ersten Jahren zu prüfen ist</a:t>
            </a:r>
          </a:p>
        </p:txBody>
      </p:sp>
      <p:sp>
        <p:nvSpPr>
          <p:cNvPr id="3" name="Content Placeholder 2"/>
          <p:cNvSpPr>
            <a:spLocks noGrp="1"/>
          </p:cNvSpPr>
          <p:nvPr>
            <p:ph idx="1"/>
          </p:nvPr>
        </p:nvSpPr>
        <p:spPr/>
        <p:txBody>
          <a:bodyPr/>
          <a:lstStyle/>
          <a:p>
            <a:pPr>
              <a:defRPr sz="1800"/>
            </a:pPr>
            <a:r>
              <a:t>Nach der Fertigstellung sollten Bauherren das Werk nicht sofort aus den Augen verlieren. Gerade im ersten Jahr nach dem Einbau zeigen sich Fehler, die bei der Abnahme noch nicht sichtbar waren – etwa wenn sich Holz bei Feuchtwechsel verformt oder Anschlüsse sich setzen. Eine sorgfältige Abnahme protokolliert den Zustand und schafft eine Vergleichsgrundlage. In den Folgejahren helfen jährliche Sichtprüfungen, Probleme früh zu erkennen, bevor sie sich auf tragende Bauteile ausweiten. Wer die Grundlagen zu Holzart, Konstruktion und Pflege kennt, kann dabei gezielt auf die richtigen Details achten – und hat eine realistische Erwartungshaltung an </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bei der Abnahme und in den ersten Jahren zu prüfen ist</a:t>
            </a:r>
          </a:p>
        </p:txBody>
      </p:sp>
      <p:sp>
        <p:nvSpPr>
          <p:cNvPr id="3" name="Content Placeholder 2"/>
          <p:cNvSpPr>
            <a:spLocks noGrp="1"/>
          </p:cNvSpPr>
          <p:nvPr>
            <p:ph idx="1"/>
          </p:nvPr>
        </p:nvSpPr>
        <p:spPr/>
        <p:txBody>
          <a:bodyPr/>
          <a:lstStyle/>
          <a:p>
            <a:pPr>
              <a:defRPr sz="1800"/>
            </a:pPr>
            <a:r>
              <a:t>die Entwicklung des Materials über die Jahre.</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Lebensdauer und Pflege von Holz im Außenbereich: Was Fassade, Terrasse und Überdachung tatsächlich brauchen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